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73" r:id="rId3"/>
    <p:sldId id="432" r:id="rId4"/>
    <p:sldId id="437" r:id="rId5"/>
    <p:sldId id="438" r:id="rId6"/>
    <p:sldId id="439" r:id="rId7"/>
    <p:sldId id="440" r:id="rId8"/>
    <p:sldId id="441" r:id="rId9"/>
    <p:sldId id="442" r:id="rId10"/>
  </p:sldIdLst>
  <p:sldSz cx="9144000" cy="6858000" type="screen4x3"/>
  <p:notesSz cx="6718300" cy="98679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92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5036" autoAdjust="0"/>
  </p:normalViewPr>
  <p:slideViewPr>
    <p:cSldViewPr>
      <p:cViewPr varScale="1">
        <p:scale>
          <a:sx n="78" d="100"/>
          <a:sy n="78" d="100"/>
        </p:scale>
        <p:origin x="15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asz Ossowski" userId="0f7bd7af-2e68-4ca7-9286-1044967b7781" providerId="ADAL" clId="{5CCAFF32-F022-4781-8080-772AE67CD8DC}"/>
    <pc:docChg chg="custSel modSld">
      <pc:chgData name="Tomasz Ossowski" userId="0f7bd7af-2e68-4ca7-9286-1044967b7781" providerId="ADAL" clId="{5CCAFF32-F022-4781-8080-772AE67CD8DC}" dt="2026-04-22T12:35:30.873" v="346" actId="20577"/>
      <pc:docMkLst>
        <pc:docMk/>
      </pc:docMkLst>
      <pc:sldChg chg="modSp mod">
        <pc:chgData name="Tomasz Ossowski" userId="0f7bd7af-2e68-4ca7-9286-1044967b7781" providerId="ADAL" clId="{5CCAFF32-F022-4781-8080-772AE67CD8DC}" dt="2026-04-22T12:28:24.449" v="5" actId="20577"/>
        <pc:sldMkLst>
          <pc:docMk/>
          <pc:sldMk cId="0" sldId="256"/>
        </pc:sldMkLst>
        <pc:spChg chg="mod">
          <ac:chgData name="Tomasz Ossowski" userId="0f7bd7af-2e68-4ca7-9286-1044967b7781" providerId="ADAL" clId="{5CCAFF32-F022-4781-8080-772AE67CD8DC}" dt="2026-04-22T12:28:24.449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Tomasz Ossowski" userId="0f7bd7af-2e68-4ca7-9286-1044967b7781" providerId="ADAL" clId="{5CCAFF32-F022-4781-8080-772AE67CD8DC}" dt="2026-04-22T12:28:48.613" v="37" actId="20577"/>
        <pc:sldMkLst>
          <pc:docMk/>
          <pc:sldMk cId="0" sldId="373"/>
        </pc:sldMkLst>
        <pc:spChg chg="mod">
          <ac:chgData name="Tomasz Ossowski" userId="0f7bd7af-2e68-4ca7-9286-1044967b7781" providerId="ADAL" clId="{5CCAFF32-F022-4781-8080-772AE67CD8DC}" dt="2026-04-22T12:28:48.613" v="37" actId="20577"/>
          <ac:spMkLst>
            <pc:docMk/>
            <pc:sldMk cId="0" sldId="373"/>
            <ac:spMk id="7" creationId="{1DD96A06-2EBB-BFB6-584B-932AAE07FB46}"/>
          </ac:spMkLst>
        </pc:spChg>
      </pc:sldChg>
      <pc:sldChg chg="modSp mod">
        <pc:chgData name="Tomasz Ossowski" userId="0f7bd7af-2e68-4ca7-9286-1044967b7781" providerId="ADAL" clId="{5CCAFF32-F022-4781-8080-772AE67CD8DC}" dt="2026-04-22T12:31:47.422" v="270" actId="1035"/>
        <pc:sldMkLst>
          <pc:docMk/>
          <pc:sldMk cId="2931605054" sldId="432"/>
        </pc:sldMkLst>
        <pc:spChg chg="mod">
          <ac:chgData name="Tomasz Ossowski" userId="0f7bd7af-2e68-4ca7-9286-1044967b7781" providerId="ADAL" clId="{5CCAFF32-F022-4781-8080-772AE67CD8DC}" dt="2026-04-22T12:31:47.422" v="270" actId="1035"/>
          <ac:spMkLst>
            <pc:docMk/>
            <pc:sldMk cId="2931605054" sldId="432"/>
            <ac:spMk id="3" creationId="{B26C66EE-89C7-9A04-A269-11623B0AFF7F}"/>
          </ac:spMkLst>
        </pc:spChg>
      </pc:sldChg>
      <pc:sldChg chg="modSp mod">
        <pc:chgData name="Tomasz Ossowski" userId="0f7bd7af-2e68-4ca7-9286-1044967b7781" providerId="ADAL" clId="{5CCAFF32-F022-4781-8080-772AE67CD8DC}" dt="2026-04-22T12:32:06.736" v="272" actId="20577"/>
        <pc:sldMkLst>
          <pc:docMk/>
          <pc:sldMk cId="2994990957" sldId="437"/>
        </pc:sldMkLst>
        <pc:spChg chg="mod">
          <ac:chgData name="Tomasz Ossowski" userId="0f7bd7af-2e68-4ca7-9286-1044967b7781" providerId="ADAL" clId="{5CCAFF32-F022-4781-8080-772AE67CD8DC}" dt="2026-04-22T12:32:06.736" v="272" actId="20577"/>
          <ac:spMkLst>
            <pc:docMk/>
            <pc:sldMk cId="2994990957" sldId="437"/>
            <ac:spMk id="2" creationId="{CEDEBD33-909B-E6B0-1872-8C938734F712}"/>
          </ac:spMkLst>
        </pc:spChg>
      </pc:sldChg>
      <pc:sldChg chg="modSp mod">
        <pc:chgData name="Tomasz Ossowski" userId="0f7bd7af-2e68-4ca7-9286-1044967b7781" providerId="ADAL" clId="{5CCAFF32-F022-4781-8080-772AE67CD8DC}" dt="2026-04-22T12:34:33.623" v="344" actId="20577"/>
        <pc:sldMkLst>
          <pc:docMk/>
          <pc:sldMk cId="3618372420" sldId="440"/>
        </pc:sldMkLst>
        <pc:spChg chg="mod">
          <ac:chgData name="Tomasz Ossowski" userId="0f7bd7af-2e68-4ca7-9286-1044967b7781" providerId="ADAL" clId="{5CCAFF32-F022-4781-8080-772AE67CD8DC}" dt="2026-04-22T12:34:33.623" v="344" actId="20577"/>
          <ac:spMkLst>
            <pc:docMk/>
            <pc:sldMk cId="3618372420" sldId="440"/>
            <ac:spMk id="4" creationId="{73230482-7916-FD37-8247-DA35F2D44497}"/>
          </ac:spMkLst>
        </pc:spChg>
      </pc:sldChg>
      <pc:sldChg chg="modSp mod">
        <pc:chgData name="Tomasz Ossowski" userId="0f7bd7af-2e68-4ca7-9286-1044967b7781" providerId="ADAL" clId="{5CCAFF32-F022-4781-8080-772AE67CD8DC}" dt="2026-04-22T12:35:30.873" v="346" actId="20577"/>
        <pc:sldMkLst>
          <pc:docMk/>
          <pc:sldMk cId="638129331" sldId="442"/>
        </pc:sldMkLst>
        <pc:spChg chg="mod">
          <ac:chgData name="Tomasz Ossowski" userId="0f7bd7af-2e68-4ca7-9286-1044967b7781" providerId="ADAL" clId="{5CCAFF32-F022-4781-8080-772AE67CD8DC}" dt="2026-04-22T12:35:30.873" v="346" actId="20577"/>
          <ac:spMkLst>
            <pc:docMk/>
            <pc:sldMk cId="638129331" sldId="442"/>
            <ac:spMk id="4" creationId="{51CE6556-9FEF-B7F6-78D6-E80CC051C18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5238" y="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C17A515-3B57-4157-B22F-CF66B06C057D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5238" y="937260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2BADA4A-1F83-451E-B81F-611C5F16799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4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05238" y="0"/>
            <a:ext cx="29114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36054-6A51-4CEC-BA25-B92622FC05F5}" type="datetimeFigureOut">
              <a:rPr lang="pl-PL" smtClean="0"/>
              <a:t>22.04.2026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38238" y="1233488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1513" y="4748213"/>
            <a:ext cx="5375275" cy="3886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14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05238" y="9372600"/>
            <a:ext cx="29114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0005FE-0B33-4697-B348-15778209AC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10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005FE-0B33-4697-B348-15778209AC55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3709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005FE-0B33-4697-B348-15778209AC5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9298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005FE-0B33-4697-B348-15778209AC5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1815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005FE-0B33-4697-B348-15778209AC5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3954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BC83D-96B8-CA13-3074-1D3111F47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DA878FB-0974-2FA5-01D9-A1BD7ABD97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CBB2E08-67BB-0BC9-90B9-43EA37F429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2D74CCA-42A3-DD9E-10A9-95CA25C081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005FE-0B33-4697-B348-15778209AC5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0326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39B7C-57AE-1DD5-5CAC-DFCBE2B7B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0917A7D-C25B-2F2A-250A-5029BC4346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2E36E49-99AF-3DF9-131B-66A9619A1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9F5A4CA-D5DC-A40F-E564-784CB5A988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005FE-0B33-4697-B348-15778209AC5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9830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6387E-52A7-9C41-ACA8-2263D37CE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9E05D43-E9C0-A30D-9F34-AD7E373FBF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B227A2D-96E7-D975-1F5B-49749E5E4B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2A5B03-28E1-759D-54D3-508F2D03B3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005FE-0B33-4697-B348-15778209AC55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19679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0D870-8D5F-D552-62BF-E70FFB905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B9CE9B8-49EE-7F4F-E9A4-2A4571A9D6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8EE7375-951F-730A-AD87-32C8A4BD14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7B2B783-0C39-1CB5-4E7D-98D6CE35DB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005FE-0B33-4697-B348-15778209AC5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38689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43AF3-DE1E-9B20-E311-6916AD6A2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8E31102-ADBD-43D6-4B34-39D8700F7C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A3DC4B7-286E-FD69-5070-A29D64CF9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08A3C8C-8B7B-F5A4-5B7B-8E2C25583A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005FE-0B33-4697-B348-15778209AC55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9640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91D7F-A582-4C5A-A8CA-B07F021928E2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8680B-CF86-46EA-8407-C844FCB33C3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F750A-975C-43FF-80C4-CE6B74AE17C3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C0A49-A5EB-4157-9139-37A521F63A5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14185-B482-4FD6-B749-FBDAF9D670D5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27648-7269-4F8A-A94B-5C15A55AC94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78C6A-2E79-40DE-8D60-3244C3AF4EF7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DB175-7BAB-443D-BB92-0C65485CF5D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E1B9F-0DFD-459B-93C2-0BB2B5B86722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4E4AF-D14D-4819-BD0E-0916BD339B1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D9DA0-DA53-4725-B8B2-9FE0EC91E964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BD67C-1942-456D-8214-87990F1060A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F81E3-556D-406D-B730-AAB660BBB5A6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6AD21-6096-4DF4-8A62-6CBF25CFC62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7186A-FCF0-46FA-BB60-2AE869E5A6F3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179C7-6099-4914-8C58-E55966CD757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C053E-4DD1-43ED-987D-70408BF57373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D9BB4-7569-4ED7-99DA-32978A18755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AD2D4-D5E4-4309-9D5D-B94BE3DE06C0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EFB8D-DF17-4A07-9C3C-3401A9126C9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4D33B-79E7-4AF7-8083-D539AB515B27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0FAC5-6546-4705-9F27-2AB1B05F934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197C3E-E433-4BCC-9CF6-D7C3A728E086}" type="datetimeFigureOut">
              <a:rPr lang="pl-PL"/>
              <a:pPr>
                <a:defRPr/>
              </a:pPr>
              <a:t>22.04.2026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5F95DE-9DDA-4ABF-9080-1BDC1BBBE33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fa.uwr.edu.pl/niezbednik-studenta/obowiazkowe-praktyki-zawodow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mailto:tomasz.ossowski@uwr.edu.p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>
          <a:xfrm>
            <a:off x="0" y="2204864"/>
            <a:ext cx="9144000" cy="3312368"/>
          </a:xfrm>
          <a:solidFill>
            <a:srgbClr val="005E92"/>
          </a:solidFill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r>
              <a:rPr lang="pl-PL" sz="3200" b="1" spc="-11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Spotkanie informacyjne – obowiązkowe praktyki zawodowe WFA</a:t>
            </a:r>
            <a:br>
              <a:rPr lang="pl-PL" sz="10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pl-PL" sz="10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l-PL" sz="1600" b="1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Tomasz Ossowski</a:t>
            </a:r>
            <a:br>
              <a:rPr lang="pl-PL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br>
              <a:rPr lang="pl-PL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sz="2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" name="Tytuł 1"/>
          <p:cNvSpPr txBox="1">
            <a:spLocks/>
          </p:cNvSpPr>
          <p:nvPr/>
        </p:nvSpPr>
        <p:spPr bwMode="auto">
          <a:xfrm>
            <a:off x="4211960" y="6675461"/>
            <a:ext cx="3708412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1400" i="1" dirty="0">
                <a:solidFill>
                  <a:schemeClr val="bg1"/>
                </a:solidFill>
              </a:rPr>
              <a:t>Wrocław, 24.04.2026</a:t>
            </a:r>
            <a:r>
              <a:rPr lang="en-US" sz="1400" i="1" dirty="0">
                <a:solidFill>
                  <a:schemeClr val="bg1"/>
                </a:solidFill>
              </a:rPr>
              <a:t> </a:t>
            </a:r>
            <a:endParaRPr lang="pl-PL" sz="1400" spc="-4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b="0" i="0" u="none" strike="noStrike" kern="1200" cap="none" spc="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1FD52D7D-95E8-91B2-FC9E-41F5AB2BC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712" y="230619"/>
            <a:ext cx="5929785" cy="534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pl-PL" sz="2800" dirty="0">
                <a:solidFill>
                  <a:schemeClr val="bg1"/>
                </a:solidFill>
                <a:latin typeface="Century Gothic" pitchFamily="34" charset="0"/>
              </a:rPr>
              <a:t>Przepisy i procedury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1DD96A06-2EBB-BFB6-584B-932AAE07FB46}"/>
              </a:ext>
            </a:extLst>
          </p:cNvPr>
          <p:cNvSpPr txBox="1"/>
          <p:nvPr/>
        </p:nvSpPr>
        <p:spPr>
          <a:xfrm>
            <a:off x="1187624" y="1124744"/>
            <a:ext cx="712879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Przepisy:</a:t>
            </a:r>
          </a:p>
          <a:p>
            <a:endParaRPr lang="pl-PL" dirty="0"/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pl-PL" dirty="0"/>
              <a:t>Program studiów – sylabusy przedmiotu Praktyka Zawodowa, Praktyka Badawcza (dla Fizyki)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pl-PL" dirty="0"/>
              <a:t>Zarządzenie Nr 187/2022 Rektora Uniwersytetu Wrocławskiego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pl-PL" dirty="0"/>
              <a:t>Uchwała Nr 26/2023 Rady Wydziału Fizyki i Astronomii </a:t>
            </a:r>
            <a:r>
              <a:rPr lang="pl-PL" dirty="0" err="1"/>
              <a:t>UWr</a:t>
            </a:r>
            <a:endParaRPr lang="pl-PL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dirty="0"/>
              <a:t>Załącznik Nr 1 do w/w Uchwały – Regulamin Praktyk Zawodowych realizowanych przez Studentów WFA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l-PL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l-PL" dirty="0"/>
          </a:p>
          <a:p>
            <a:pPr marL="0" lvl="1"/>
            <a:r>
              <a:rPr lang="pl-PL" dirty="0"/>
              <a:t>Wszystkie dokumenty dostępne na stronie Wydziału:</a:t>
            </a:r>
          </a:p>
          <a:p>
            <a:pPr marL="0" lvl="1"/>
            <a:endParaRPr lang="pl-PL" dirty="0"/>
          </a:p>
          <a:p>
            <a:pPr marL="0" lvl="1"/>
            <a:r>
              <a:rPr lang="pl-PL" sz="1600" dirty="0">
                <a:hlinkClick r:id="rId4"/>
              </a:rPr>
              <a:t>https://wfa.uwr.edu.pl/niezbednik-studenta/obowiazkowe-praktyki-zawodowe/</a:t>
            </a:r>
            <a:endParaRPr lang="pl-PL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71688" y="214313"/>
            <a:ext cx="6615112" cy="501650"/>
          </a:xfrm>
        </p:spPr>
        <p:txBody>
          <a:bodyPr/>
          <a:lstStyle/>
          <a:p>
            <a:pPr algn="l" eaLnBrk="1" hangingPunct="1"/>
            <a:r>
              <a:rPr lang="pl-PL" sz="2800" dirty="0">
                <a:solidFill>
                  <a:schemeClr val="bg1"/>
                </a:solidFill>
                <a:latin typeface="Century Gothic" pitchFamily="34" charset="0"/>
              </a:rPr>
              <a:t>Ścieżki realizacji praktyk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26C66EE-89C7-9A04-A269-11623B0AFF7F}"/>
              </a:ext>
            </a:extLst>
          </p:cNvPr>
          <p:cNvSpPr txBox="1"/>
          <p:nvPr/>
        </p:nvSpPr>
        <p:spPr>
          <a:xfrm>
            <a:off x="1187624" y="1052736"/>
            <a:ext cx="784887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pl-PL" sz="2000" b="1" u="sng" dirty="0"/>
              <a:t>Różne formy realizacji </a:t>
            </a:r>
            <a:r>
              <a:rPr lang="pl-PL" sz="2000" b="1" u="sng" dirty="0" err="1"/>
              <a:t>prkatyki</a:t>
            </a:r>
            <a:r>
              <a:rPr lang="pl-PL" sz="2000" b="1" u="sng" dirty="0"/>
              <a:t> zawodowej:</a:t>
            </a:r>
          </a:p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Poprzez skierowanie w ramach umowy między Wydziałem a „</a:t>
            </a:r>
            <a:r>
              <a:rPr lang="pl-PL" dirty="0" err="1"/>
              <a:t>Praktykodawcą</a:t>
            </a:r>
            <a:r>
              <a:rPr lang="pl-PL" dirty="0"/>
              <a:t>” – </a:t>
            </a:r>
            <a:r>
              <a:rPr lang="pl-PL" u="sng" dirty="0">
                <a:solidFill>
                  <a:srgbClr val="FF0000"/>
                </a:solidFill>
              </a:rPr>
              <a:t>podstawowa forma</a:t>
            </a:r>
          </a:p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W ramach zatrudnienia (umowa o pracę, o dzieło, zlecenie)</a:t>
            </a:r>
          </a:p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W ramach innej aktywności zawodowej (np. praca przy projekcie naukowym, praca przy organizacji konferencji, umowa o praktykę studencką między firmą a studentem …)</a:t>
            </a:r>
          </a:p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W ramach stażu lub wolontariatu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FF0000"/>
                </a:solidFill>
              </a:rPr>
              <a:t>Bez względu na formę realizacji praktyki, odpowiednie dokumenty należy złożyć przynajmniej 21 dni przed terminem rozpoczęcia praktyk. Najpóźniej do końca czerwca! W okresie wakacyjnym trudności w dostępności Opiekuna Uczelnianego!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FF0000"/>
                </a:solidFill>
              </a:rPr>
              <a:t>Dziekan po zaopiniowaniu przez Wydziałowego Opiekuna Praktyk wydaje zgodę na realizację praktyki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FF0000"/>
                </a:solidFill>
              </a:rPr>
              <a:t>Nie można rozliczyć praktyki wstecznie!</a:t>
            </a:r>
          </a:p>
          <a:p>
            <a:pPr marL="342900" indent="-342900">
              <a:buFont typeface="+mj-lt"/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1605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zawartości 5"/>
          <p:cNvSpPr>
            <a:spLocks noGrp="1"/>
          </p:cNvSpPr>
          <p:nvPr>
            <p:ph idx="4294967295"/>
          </p:nvPr>
        </p:nvSpPr>
        <p:spPr>
          <a:xfrm>
            <a:off x="1214438" y="980729"/>
            <a:ext cx="7715250" cy="5448668"/>
          </a:xfrm>
        </p:spPr>
        <p:txBody>
          <a:bodyPr/>
          <a:lstStyle/>
          <a:p>
            <a:pPr marL="457200" indent="-457200">
              <a:buFontTx/>
              <a:buChar char="-"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71688" y="214313"/>
            <a:ext cx="6615112" cy="501650"/>
          </a:xfrm>
        </p:spPr>
        <p:txBody>
          <a:bodyPr/>
          <a:lstStyle/>
          <a:p>
            <a:pPr algn="l" eaLnBrk="1" hangingPunct="1"/>
            <a:r>
              <a:rPr lang="pl-PL" sz="2800" dirty="0">
                <a:solidFill>
                  <a:schemeClr val="bg1"/>
                </a:solidFill>
                <a:latin typeface="Century Gothic" pitchFamily="34" charset="0"/>
              </a:rPr>
              <a:t>Dokumentacja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CEDEBD33-909B-E6B0-1872-8C938734F712}"/>
              </a:ext>
            </a:extLst>
          </p:cNvPr>
          <p:cNvSpPr txBox="1"/>
          <p:nvPr/>
        </p:nvSpPr>
        <p:spPr>
          <a:xfrm>
            <a:off x="1187624" y="1412776"/>
            <a:ext cx="784887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pl-PL" sz="2000" b="1" u="sng" dirty="0"/>
              <a:t>Regulamin i załączniki:</a:t>
            </a:r>
          </a:p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Regulamin praktyki precyzuje zasady, obowiązki i procedury</a:t>
            </a:r>
          </a:p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Wszystkie załączniki do regulaminu są dostępne w wersji edytowalnej na stronie WFA</a:t>
            </a:r>
          </a:p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Bez względu na formę realizacji praktyki, zawsze należy przedstawić program praktyki oraz po jej zakończeniu zaświadczenie o jej zrealizowaniu z wyszczególnieniem zadań i czasu poświęconego na ich realizację. </a:t>
            </a:r>
          </a:p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Ilość i rodzaj dokumentów, jakie należy złożyć przed rozpoczęciem praktyk zależy od ich formy realizacji</a:t>
            </a:r>
          </a:p>
          <a:p>
            <a:pPr marL="342900" indent="-342900">
              <a:buFont typeface="+mj-lt"/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4990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343384-14BF-7677-1155-663811982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02F12FF3-34A7-5384-F0DA-002E7B8E4EA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71688" y="214313"/>
            <a:ext cx="6615112" cy="501650"/>
          </a:xfrm>
        </p:spPr>
        <p:txBody>
          <a:bodyPr/>
          <a:lstStyle/>
          <a:p>
            <a:pPr algn="l" eaLnBrk="1" hangingPunct="1"/>
            <a:r>
              <a:rPr lang="pl-PL" sz="2800" dirty="0">
                <a:solidFill>
                  <a:schemeClr val="bg1"/>
                </a:solidFill>
                <a:latin typeface="Century Gothic" pitchFamily="34" charset="0"/>
              </a:rPr>
              <a:t>Procedury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904FB21B-0026-E87E-E66D-B940BCC0F9E5}"/>
              </a:ext>
            </a:extLst>
          </p:cNvPr>
          <p:cNvSpPr txBox="1"/>
          <p:nvPr/>
        </p:nvSpPr>
        <p:spPr>
          <a:xfrm>
            <a:off x="2771800" y="908720"/>
            <a:ext cx="4320480" cy="369332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Wybór sposobu realizacji praktyki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6DCB976-25CB-C311-613F-33CB97A14B08}"/>
              </a:ext>
            </a:extLst>
          </p:cNvPr>
          <p:cNvSpPr txBox="1"/>
          <p:nvPr/>
        </p:nvSpPr>
        <p:spPr>
          <a:xfrm>
            <a:off x="1403648" y="1614825"/>
            <a:ext cx="2952328" cy="646331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Tradycyjnie – skierowanie na praktykę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61DF34B8-1E42-433A-C199-174CF0B13C17}"/>
              </a:ext>
            </a:extLst>
          </p:cNvPr>
          <p:cNvSpPr txBox="1"/>
          <p:nvPr/>
        </p:nvSpPr>
        <p:spPr>
          <a:xfrm>
            <a:off x="5734472" y="1614825"/>
            <a:ext cx="2952328" cy="923330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Zatrudnienie, inna aktywność zawodowa, staż lub wolontariat</a:t>
            </a:r>
          </a:p>
        </p:txBody>
      </p: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2FAD36C4-5BF3-EBC9-93AB-DF0079A0A0B6}"/>
              </a:ext>
            </a:extLst>
          </p:cNvPr>
          <p:cNvCxnSpPr>
            <a:stCxn id="4" idx="2"/>
          </p:cNvCxnSpPr>
          <p:nvPr/>
        </p:nvCxnSpPr>
        <p:spPr>
          <a:xfrm flipH="1">
            <a:off x="2879812" y="1278052"/>
            <a:ext cx="2052228" cy="3367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Łącznik prosty ze strzałką 9">
            <a:extLst>
              <a:ext uri="{FF2B5EF4-FFF2-40B4-BE49-F238E27FC236}">
                <a16:creationId xmlns:a16="http://schemas.microsoft.com/office/drawing/2014/main" id="{6AACF053-9396-F0E1-C525-F0F02217B4D7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>
            <a:off x="4932040" y="1278052"/>
            <a:ext cx="2278596" cy="3367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0C924FB6-CC93-9DB0-01C1-734054EE3438}"/>
              </a:ext>
            </a:extLst>
          </p:cNvPr>
          <p:cNvCxnSpPr>
            <a:cxnSpLocks/>
          </p:cNvCxnSpPr>
          <p:nvPr/>
        </p:nvCxnSpPr>
        <p:spPr>
          <a:xfrm>
            <a:off x="2896291" y="2261156"/>
            <a:ext cx="0" cy="5197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4A469FE2-181D-E926-DAB3-ADBBE1C1B57E}"/>
              </a:ext>
            </a:extLst>
          </p:cNvPr>
          <p:cNvSpPr txBox="1"/>
          <p:nvPr/>
        </p:nvSpPr>
        <p:spPr>
          <a:xfrm>
            <a:off x="1403647" y="2782669"/>
            <a:ext cx="2952327" cy="646331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Znalezienie miejsca realizacji praktyki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68352551-7DE3-9DDE-1CD4-1B522968FB1F}"/>
              </a:ext>
            </a:extLst>
          </p:cNvPr>
          <p:cNvSpPr txBox="1"/>
          <p:nvPr/>
        </p:nvSpPr>
        <p:spPr>
          <a:xfrm>
            <a:off x="5734472" y="2780928"/>
            <a:ext cx="2952328" cy="646331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Wskazanie miejsca realizacji praktyki</a:t>
            </a:r>
          </a:p>
        </p:txBody>
      </p: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9E564007-8CE2-5104-11B9-531504D228A2}"/>
              </a:ext>
            </a:extLst>
          </p:cNvPr>
          <p:cNvCxnSpPr>
            <a:cxnSpLocks/>
            <a:endCxn id="16" idx="0"/>
          </p:cNvCxnSpPr>
          <p:nvPr/>
        </p:nvCxnSpPr>
        <p:spPr>
          <a:xfrm flipH="1">
            <a:off x="7210636" y="2521042"/>
            <a:ext cx="4277" cy="259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5CDF7AAD-9101-09D0-6E3E-5DD3AC767A57}"/>
              </a:ext>
            </a:extLst>
          </p:cNvPr>
          <p:cNvSpPr txBox="1"/>
          <p:nvPr/>
        </p:nvSpPr>
        <p:spPr>
          <a:xfrm>
            <a:off x="899592" y="3708901"/>
            <a:ext cx="3888432" cy="1231106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Złożenie dokumentów </a:t>
            </a:r>
            <a:br>
              <a:rPr lang="pl-PL" cap="small" dirty="0">
                <a:solidFill>
                  <a:srgbClr val="0070C0"/>
                </a:solidFill>
              </a:rPr>
            </a:br>
            <a:r>
              <a:rPr lang="pl-PL" sz="1400" cap="small" dirty="0">
                <a:solidFill>
                  <a:srgbClr val="0070C0"/>
                </a:solidFill>
              </a:rPr>
              <a:t>(najpóźniej 21 dni przed terminem praktyk)</a:t>
            </a:r>
            <a:br>
              <a:rPr lang="pl-PL" sz="1400" cap="small" dirty="0">
                <a:solidFill>
                  <a:srgbClr val="0070C0"/>
                </a:solidFill>
              </a:rPr>
            </a:br>
            <a:r>
              <a:rPr lang="pl-PL" sz="1400" cap="small" dirty="0">
                <a:solidFill>
                  <a:srgbClr val="FF0000"/>
                </a:solidFill>
              </a:rPr>
              <a:t>Załączniki: 1,2,3,4 oraz przedstawienie dokumentu potwierdzającego ubezpieczenie OC i NNW</a:t>
            </a:r>
          </a:p>
        </p:txBody>
      </p: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2A4317FC-DA96-1A24-589A-5D406AFE7D8F}"/>
              </a:ext>
            </a:extLst>
          </p:cNvPr>
          <p:cNvCxnSpPr>
            <a:cxnSpLocks/>
          </p:cNvCxnSpPr>
          <p:nvPr/>
        </p:nvCxnSpPr>
        <p:spPr>
          <a:xfrm flipH="1">
            <a:off x="2877671" y="3427259"/>
            <a:ext cx="4277" cy="259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1BD10429-89FE-4A32-41B5-5B57AB3B3622}"/>
              </a:ext>
            </a:extLst>
          </p:cNvPr>
          <p:cNvSpPr txBox="1"/>
          <p:nvPr/>
        </p:nvSpPr>
        <p:spPr>
          <a:xfrm>
            <a:off x="5148064" y="3710642"/>
            <a:ext cx="3888432" cy="1661993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Złożenie dokumentów </a:t>
            </a:r>
            <a:br>
              <a:rPr lang="pl-PL" cap="small" dirty="0">
                <a:solidFill>
                  <a:srgbClr val="0070C0"/>
                </a:solidFill>
              </a:rPr>
            </a:br>
            <a:r>
              <a:rPr lang="pl-PL" sz="1400" cap="small" dirty="0">
                <a:solidFill>
                  <a:srgbClr val="0070C0"/>
                </a:solidFill>
              </a:rPr>
              <a:t>(najpóźniej 21 dni przed terminem praktyk)</a:t>
            </a:r>
            <a:br>
              <a:rPr lang="pl-PL" sz="1400" cap="small" dirty="0">
                <a:solidFill>
                  <a:srgbClr val="0070C0"/>
                </a:solidFill>
              </a:rPr>
            </a:br>
            <a:r>
              <a:rPr lang="pl-PL" sz="1400" cap="small" dirty="0">
                <a:solidFill>
                  <a:srgbClr val="FF0000"/>
                </a:solidFill>
              </a:rPr>
              <a:t>Załączniki: 6 oraz kopia dokumentu potwierdzającego zatrudnienie, staż, wolontariat wraz z potwierdzonym  programem/zakresem obowiązków </a:t>
            </a:r>
            <a:br>
              <a:rPr lang="pl-PL" sz="1400" cap="small" dirty="0">
                <a:solidFill>
                  <a:srgbClr val="FF0000"/>
                </a:solidFill>
              </a:rPr>
            </a:br>
            <a:r>
              <a:rPr lang="pl-PL" sz="1400" cap="small" dirty="0">
                <a:solidFill>
                  <a:srgbClr val="FF0000"/>
                </a:solidFill>
              </a:rPr>
              <a:t>(czasami załącznik nr 4)</a:t>
            </a:r>
            <a:r>
              <a:rPr lang="pl-PL" sz="1400" cap="small" dirty="0">
                <a:solidFill>
                  <a:srgbClr val="0070C0"/>
                </a:solidFill>
              </a:rPr>
              <a:t> </a:t>
            </a:r>
          </a:p>
        </p:txBody>
      </p: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id="{02669F43-1DBA-155F-79A5-0D79000D8049}"/>
              </a:ext>
            </a:extLst>
          </p:cNvPr>
          <p:cNvCxnSpPr>
            <a:cxnSpLocks/>
          </p:cNvCxnSpPr>
          <p:nvPr/>
        </p:nvCxnSpPr>
        <p:spPr>
          <a:xfrm flipH="1">
            <a:off x="7126143" y="3429000"/>
            <a:ext cx="4277" cy="259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0C5B53E7-1EE5-012D-5C33-F18C03881084}"/>
              </a:ext>
            </a:extLst>
          </p:cNvPr>
          <p:cNvSpPr txBox="1"/>
          <p:nvPr/>
        </p:nvSpPr>
        <p:spPr>
          <a:xfrm>
            <a:off x="1401507" y="5102730"/>
            <a:ext cx="2952328" cy="1477328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Opinia wydziałowego opiekuna praktyk, decyzja dziekana, podpisanie umowy i wystawienie skierowania</a:t>
            </a:r>
          </a:p>
        </p:txBody>
      </p:sp>
      <p:cxnSp>
        <p:nvCxnSpPr>
          <p:cNvPr id="27" name="Łącznik prosty ze strzałką 26">
            <a:extLst>
              <a:ext uri="{FF2B5EF4-FFF2-40B4-BE49-F238E27FC236}">
                <a16:creationId xmlns:a16="http://schemas.microsoft.com/office/drawing/2014/main" id="{441D560C-FBB0-A214-ED0B-B26B4BEBCFC3}"/>
              </a:ext>
            </a:extLst>
          </p:cNvPr>
          <p:cNvCxnSpPr>
            <a:cxnSpLocks/>
          </p:cNvCxnSpPr>
          <p:nvPr/>
        </p:nvCxnSpPr>
        <p:spPr>
          <a:xfrm flipH="1">
            <a:off x="2771800" y="4851114"/>
            <a:ext cx="4277" cy="259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178BA288-B0DF-98CB-75C6-E5F681295ACD}"/>
              </a:ext>
            </a:extLst>
          </p:cNvPr>
          <p:cNvSpPr txBox="1"/>
          <p:nvPr/>
        </p:nvSpPr>
        <p:spPr>
          <a:xfrm>
            <a:off x="5734472" y="5556337"/>
            <a:ext cx="2952328" cy="923330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Opinia wydziałowego opiekuna praktyk, decyzja dziekana</a:t>
            </a:r>
          </a:p>
        </p:txBody>
      </p:sp>
      <p:cxnSp>
        <p:nvCxnSpPr>
          <p:cNvPr id="29" name="Łącznik prosty ze strzałką 28">
            <a:extLst>
              <a:ext uri="{FF2B5EF4-FFF2-40B4-BE49-F238E27FC236}">
                <a16:creationId xmlns:a16="http://schemas.microsoft.com/office/drawing/2014/main" id="{396E9692-6CFF-25D5-FC2D-E0CB8E0C155A}"/>
              </a:ext>
            </a:extLst>
          </p:cNvPr>
          <p:cNvCxnSpPr>
            <a:cxnSpLocks/>
          </p:cNvCxnSpPr>
          <p:nvPr/>
        </p:nvCxnSpPr>
        <p:spPr>
          <a:xfrm flipH="1">
            <a:off x="7206359" y="5373216"/>
            <a:ext cx="4277" cy="259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49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C43F16-C7C1-D47D-7AE0-85C92BAB3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964E2B20-F537-5784-B4F2-07EF14B3547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71688" y="214313"/>
            <a:ext cx="6615112" cy="501650"/>
          </a:xfrm>
        </p:spPr>
        <p:txBody>
          <a:bodyPr/>
          <a:lstStyle/>
          <a:p>
            <a:pPr algn="l" eaLnBrk="1" hangingPunct="1"/>
            <a:r>
              <a:rPr lang="pl-PL" sz="2800" dirty="0">
                <a:solidFill>
                  <a:schemeClr val="bg1"/>
                </a:solidFill>
                <a:latin typeface="Century Gothic" pitchFamily="34" charset="0"/>
              </a:rPr>
              <a:t>Procedury</a:t>
            </a: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3C4D80B1-15A0-B9F5-762D-9318B0825579}"/>
              </a:ext>
            </a:extLst>
          </p:cNvPr>
          <p:cNvSpPr txBox="1"/>
          <p:nvPr/>
        </p:nvSpPr>
        <p:spPr>
          <a:xfrm>
            <a:off x="1401507" y="1016320"/>
            <a:ext cx="2952328" cy="1477328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Opinia wydziałowego opiekuna praktyk, decyzja dziekana, podpisanie umowy i wystawienie skierowania</a:t>
            </a:r>
          </a:p>
        </p:txBody>
      </p:sp>
      <p:cxnSp>
        <p:nvCxnSpPr>
          <p:cNvPr id="27" name="Łącznik prosty ze strzałką 26">
            <a:extLst>
              <a:ext uri="{FF2B5EF4-FFF2-40B4-BE49-F238E27FC236}">
                <a16:creationId xmlns:a16="http://schemas.microsoft.com/office/drawing/2014/main" id="{A714A595-C464-E1AB-8313-9182F6ED46A1}"/>
              </a:ext>
            </a:extLst>
          </p:cNvPr>
          <p:cNvCxnSpPr>
            <a:cxnSpLocks/>
          </p:cNvCxnSpPr>
          <p:nvPr/>
        </p:nvCxnSpPr>
        <p:spPr>
          <a:xfrm flipH="1">
            <a:off x="2771800" y="764704"/>
            <a:ext cx="4277" cy="259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09215487-E52B-311F-7D60-DC04D5EF39C3}"/>
              </a:ext>
            </a:extLst>
          </p:cNvPr>
          <p:cNvSpPr txBox="1"/>
          <p:nvPr/>
        </p:nvSpPr>
        <p:spPr>
          <a:xfrm>
            <a:off x="5734472" y="1016320"/>
            <a:ext cx="2952328" cy="923330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Opinia wydziałowego opiekuna praktyk, decyzja dziekana</a:t>
            </a:r>
          </a:p>
        </p:txBody>
      </p:sp>
      <p:cxnSp>
        <p:nvCxnSpPr>
          <p:cNvPr id="29" name="Łącznik prosty ze strzałką 28">
            <a:extLst>
              <a:ext uri="{FF2B5EF4-FFF2-40B4-BE49-F238E27FC236}">
                <a16:creationId xmlns:a16="http://schemas.microsoft.com/office/drawing/2014/main" id="{EF6E67A3-E384-4EFF-0B74-54B4AF5072CF}"/>
              </a:ext>
            </a:extLst>
          </p:cNvPr>
          <p:cNvCxnSpPr>
            <a:cxnSpLocks/>
          </p:cNvCxnSpPr>
          <p:nvPr/>
        </p:nvCxnSpPr>
        <p:spPr>
          <a:xfrm flipH="1">
            <a:off x="7206359" y="833199"/>
            <a:ext cx="4277" cy="259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E2425000-4B57-B2D4-5A54-3516B6C239BA}"/>
              </a:ext>
            </a:extLst>
          </p:cNvPr>
          <p:cNvSpPr txBox="1"/>
          <p:nvPr/>
        </p:nvSpPr>
        <p:spPr>
          <a:xfrm>
            <a:off x="2071688" y="3055104"/>
            <a:ext cx="5740672" cy="923330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cap="small" dirty="0">
                <a:solidFill>
                  <a:srgbClr val="0070C0"/>
                </a:solidFill>
              </a:rPr>
              <a:t>realizacja praktyki</a:t>
            </a:r>
          </a:p>
          <a:p>
            <a:pPr algn="ctr"/>
            <a:r>
              <a:rPr lang="pl-PL" cap="small" dirty="0">
                <a:solidFill>
                  <a:srgbClr val="0070C0"/>
                </a:solidFill>
              </a:rPr>
              <a:t>(zgłaszanie problemów, odstępstw od programu, nadzór wydziałowego opiekuna praktyk)</a:t>
            </a:r>
          </a:p>
        </p:txBody>
      </p:sp>
      <p:cxnSp>
        <p:nvCxnSpPr>
          <p:cNvPr id="3" name="Łącznik prosty ze strzałką 2">
            <a:extLst>
              <a:ext uri="{FF2B5EF4-FFF2-40B4-BE49-F238E27FC236}">
                <a16:creationId xmlns:a16="http://schemas.microsoft.com/office/drawing/2014/main" id="{DDD1CF03-D567-C2D2-2325-3FDE3E5C5844}"/>
              </a:ext>
            </a:extLst>
          </p:cNvPr>
          <p:cNvCxnSpPr>
            <a:cxnSpLocks/>
            <a:endCxn id="2" idx="0"/>
          </p:cNvCxnSpPr>
          <p:nvPr/>
        </p:nvCxnSpPr>
        <p:spPr>
          <a:xfrm flipH="1">
            <a:off x="4942024" y="1939650"/>
            <a:ext cx="2262772" cy="11154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Łącznik prosty ze strzałką 7">
            <a:extLst>
              <a:ext uri="{FF2B5EF4-FFF2-40B4-BE49-F238E27FC236}">
                <a16:creationId xmlns:a16="http://schemas.microsoft.com/office/drawing/2014/main" id="{3DFA0B48-F4E2-9588-7188-BDFC855849A4}"/>
              </a:ext>
            </a:extLst>
          </p:cNvPr>
          <p:cNvCxnSpPr>
            <a:cxnSpLocks/>
            <a:stCxn id="26" idx="2"/>
            <a:endCxn id="2" idx="0"/>
          </p:cNvCxnSpPr>
          <p:nvPr/>
        </p:nvCxnSpPr>
        <p:spPr>
          <a:xfrm>
            <a:off x="2877671" y="2493648"/>
            <a:ext cx="2064353" cy="5614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Łącznik prosty ze strzałką 13">
            <a:extLst>
              <a:ext uri="{FF2B5EF4-FFF2-40B4-BE49-F238E27FC236}">
                <a16:creationId xmlns:a16="http://schemas.microsoft.com/office/drawing/2014/main" id="{D445E087-64EE-5FE5-5660-B4F6B96C4F7E}"/>
              </a:ext>
            </a:extLst>
          </p:cNvPr>
          <p:cNvCxnSpPr>
            <a:cxnSpLocks/>
          </p:cNvCxnSpPr>
          <p:nvPr/>
        </p:nvCxnSpPr>
        <p:spPr>
          <a:xfrm flipH="1">
            <a:off x="4932040" y="4008980"/>
            <a:ext cx="4277" cy="259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FB2F6E63-D9C0-5958-69A1-879E66C0FE28}"/>
              </a:ext>
            </a:extLst>
          </p:cNvPr>
          <p:cNvSpPr txBox="1"/>
          <p:nvPr/>
        </p:nvSpPr>
        <p:spPr>
          <a:xfrm>
            <a:off x="1907704" y="4277995"/>
            <a:ext cx="6120680" cy="2492990"/>
          </a:xfrm>
          <a:prstGeom prst="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u="sng" cap="small" dirty="0">
                <a:solidFill>
                  <a:srgbClr val="0070C0"/>
                </a:solidFill>
              </a:rPr>
              <a:t>rozliczenie praktyki</a:t>
            </a:r>
            <a:br>
              <a:rPr lang="pl-PL" u="sng" cap="small" dirty="0">
                <a:solidFill>
                  <a:srgbClr val="0070C0"/>
                </a:solidFill>
              </a:rPr>
            </a:br>
            <a:endParaRPr lang="pl-PL" sz="1600" u="sng" cap="small" dirty="0">
              <a:solidFill>
                <a:srgbClr val="0070C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cap="small" dirty="0">
                <a:solidFill>
                  <a:srgbClr val="FF0000"/>
                </a:solidFill>
              </a:rPr>
              <a:t>Najpóźniej do końca semestru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cap="small" dirty="0">
                <a:solidFill>
                  <a:srgbClr val="FF0000"/>
                </a:solidFill>
              </a:rPr>
              <a:t>Załącznik nr 7 z opisem zadań zgodnych z zatwierdzonym programem praktyki i liczbą godzin przeznaczonych na ich realizację oraz załącznik nr 8 (Ankieta Ewaluacyjna)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cap="small" dirty="0">
                <a:solidFill>
                  <a:srgbClr val="FF0000"/>
                </a:solidFill>
              </a:rPr>
              <a:t>W okresie wakacyjnym Wydziałowy Opiekun Praktyk jest niedostępny w czasie urlopu - wszelkie problemy, dokumenty itp. zgłaszamy/składamy do dziekanatu</a:t>
            </a:r>
          </a:p>
        </p:txBody>
      </p:sp>
    </p:spTree>
    <p:extLst>
      <p:ext uri="{BB962C8B-B14F-4D97-AF65-F5344CB8AC3E}">
        <p14:creationId xmlns:p14="http://schemas.microsoft.com/office/powerpoint/2010/main" val="3940161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E2727D-E94E-A97D-4855-E06F89A71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E21FAEC4-FE4B-FAC1-6998-8A8DF01B364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71688" y="214313"/>
            <a:ext cx="6615112" cy="501650"/>
          </a:xfrm>
        </p:spPr>
        <p:txBody>
          <a:bodyPr/>
          <a:lstStyle/>
          <a:p>
            <a:pPr algn="l" eaLnBrk="1" hangingPunct="1"/>
            <a:r>
              <a:rPr lang="pl-PL" sz="2800" dirty="0">
                <a:solidFill>
                  <a:schemeClr val="bg1"/>
                </a:solidFill>
                <a:latin typeface="Century Gothic" pitchFamily="34" charset="0"/>
              </a:rPr>
              <a:t>Praktyka badawcza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73230482-7916-FD37-8247-DA35F2D44497}"/>
              </a:ext>
            </a:extLst>
          </p:cNvPr>
          <p:cNvSpPr txBox="1"/>
          <p:nvPr/>
        </p:nvSpPr>
        <p:spPr>
          <a:xfrm>
            <a:off x="1187624" y="1412776"/>
            <a:ext cx="784887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Nowa forma realizacji praktyk (dla kierunku fizyka)</a:t>
            </a:r>
          </a:p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Jest możliwa do realizacji w podmiotach prowadzących badania naukowe, rozwojowe itp. </a:t>
            </a:r>
          </a:p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Procedura taka, jak dla tradycyjnej praktyki w ramach innej aktywności (załączniki 6 oraz 4 (lub inny dokument potwierdzający przyjęcie na taką praktykę z opisem programu/zakresu obowiązków)</a:t>
            </a:r>
          </a:p>
          <a:p>
            <a:pPr marL="723900" indent="-342900">
              <a:spcAft>
                <a:spcPts val="1200"/>
              </a:spcAft>
              <a:buFont typeface="+mj-lt"/>
              <a:buAutoNum type="arabicPeriod"/>
            </a:pPr>
            <a:r>
              <a:rPr lang="pl-PL" dirty="0"/>
              <a:t>Rozliczenie w ten sam sposób </a:t>
            </a:r>
          </a:p>
        </p:txBody>
      </p:sp>
    </p:spTree>
    <p:extLst>
      <p:ext uri="{BB962C8B-B14F-4D97-AF65-F5344CB8AC3E}">
        <p14:creationId xmlns:p14="http://schemas.microsoft.com/office/powerpoint/2010/main" val="3618372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F99AF6-00A5-C316-AE7E-5E96240F5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212C5DC8-61B4-BF52-FF90-937572675D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71688" y="214313"/>
            <a:ext cx="6615112" cy="501650"/>
          </a:xfrm>
        </p:spPr>
        <p:txBody>
          <a:bodyPr/>
          <a:lstStyle/>
          <a:p>
            <a:pPr algn="l" eaLnBrk="1" hangingPunct="1"/>
            <a:r>
              <a:rPr lang="pl-PL" sz="2800" dirty="0">
                <a:solidFill>
                  <a:schemeClr val="bg1"/>
                </a:solidFill>
                <a:latin typeface="Century Gothic" pitchFamily="34" charset="0"/>
              </a:rPr>
              <a:t>Uwagi końcowe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694D582E-99EF-C715-CE0D-DC776802F17D}"/>
              </a:ext>
            </a:extLst>
          </p:cNvPr>
          <p:cNvSpPr txBox="1"/>
          <p:nvPr/>
        </p:nvSpPr>
        <p:spPr>
          <a:xfrm>
            <a:off x="1187624" y="980728"/>
            <a:ext cx="795637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dirty="0"/>
              <a:t>Program praktyki powinien zapewniać możliwość osiągnięcia wszystkich efektów uczenia się zapisanych w sylabusie</a:t>
            </a:r>
          </a:p>
          <a:p>
            <a:pPr marL="116205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dirty="0" err="1">
                <a:solidFill>
                  <a:srgbClr val="FF0000"/>
                </a:solidFill>
              </a:rPr>
              <a:t>Bezwględnie</a:t>
            </a:r>
            <a:r>
              <a:rPr lang="pl-PL" dirty="0">
                <a:solidFill>
                  <a:srgbClr val="FF0000"/>
                </a:solidFill>
              </a:rPr>
              <a:t> musi zawierać:</a:t>
            </a:r>
          </a:p>
          <a:p>
            <a:pPr marL="1619250" lvl="1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dirty="0">
                <a:solidFill>
                  <a:srgbClr val="0070C0"/>
                </a:solidFill>
              </a:rPr>
              <a:t>Poznanie zasad funkcjonowania i organizacji pracy w podmiocie oferującym praktykę</a:t>
            </a:r>
          </a:p>
          <a:p>
            <a:pPr marL="1619250" lvl="1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dirty="0">
                <a:solidFill>
                  <a:srgbClr val="0070C0"/>
                </a:solidFill>
              </a:rPr>
              <a:t>Zapoznanie z zasadami bezpieczeństwa i higieny pracy w miejscu odbywania praktyki</a:t>
            </a:r>
          </a:p>
          <a:p>
            <a:pPr marL="1619250" lvl="1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dirty="0">
                <a:solidFill>
                  <a:srgbClr val="0070C0"/>
                </a:solidFill>
              </a:rPr>
              <a:t>Czasami te dwa elementy miały miejsce wcześniej (np. na początku podjęcia pracy w firmie) – wpisujemy taką informację w programie/zakresie obowiązków dołączonych do wniosku </a:t>
            </a:r>
          </a:p>
          <a:p>
            <a:pPr marL="361950"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dirty="0"/>
              <a:t>Termin realizacji praktyki zaplanowany jest na okres wakacyjny, aby nie kolidowały z zajęciami</a:t>
            </a:r>
          </a:p>
          <a:p>
            <a:pPr marL="361950"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dirty="0"/>
              <a:t>Możliwa realizacja w innym terminie za zgodą Dziekana  - student składając wniosek oświadcza, iż nie będzie kolidowało to z jego zajęciami</a:t>
            </a:r>
          </a:p>
          <a:p>
            <a:pPr marL="361950"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dirty="0"/>
              <a:t>Okres realizacji praktyk powinien zapewnić przepracowanie min. 90 h</a:t>
            </a:r>
          </a:p>
        </p:txBody>
      </p:sp>
    </p:spTree>
    <p:extLst>
      <p:ext uri="{BB962C8B-B14F-4D97-AF65-F5344CB8AC3E}">
        <p14:creationId xmlns:p14="http://schemas.microsoft.com/office/powerpoint/2010/main" val="1333539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36D093-55E8-1A6B-9745-C1F24BFF0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1AFAC9DA-C196-2E2F-FEC9-E9EA8D61E87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71688" y="214313"/>
            <a:ext cx="6615112" cy="501650"/>
          </a:xfrm>
        </p:spPr>
        <p:txBody>
          <a:bodyPr/>
          <a:lstStyle/>
          <a:p>
            <a:pPr algn="l" eaLnBrk="1" hangingPunct="1"/>
            <a:r>
              <a:rPr lang="pl-PL" sz="2800" dirty="0">
                <a:solidFill>
                  <a:schemeClr val="bg1"/>
                </a:solidFill>
                <a:latin typeface="Century Gothic" pitchFamily="34" charset="0"/>
              </a:rPr>
              <a:t>Uwagi końcowe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1CE6556-9FEF-B7F6-78D6-E80CC051C183}"/>
              </a:ext>
            </a:extLst>
          </p:cNvPr>
          <p:cNvSpPr txBox="1"/>
          <p:nvPr/>
        </p:nvSpPr>
        <p:spPr>
          <a:xfrm>
            <a:off x="1187624" y="980728"/>
            <a:ext cx="79563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dirty="0"/>
              <a:t>Na stronie dotyczącej obowiązkowych praktyk znajduje się lista sprawdzonych podmiotów, do których można zwrócić się z pytaniem, czy możliwa jest u nich realizacja praktyki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pl-PL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pl-PL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pl-PL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pl-PL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pl-PL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dirty="0"/>
              <a:t>W razie wątpliwości, pytań, problemów kontakt z Wydziałowym Opiekunem Praktyk (obecnie </a:t>
            </a:r>
            <a:r>
              <a:rPr lang="pl-PL" dirty="0">
                <a:hlinkClick r:id="rId4"/>
              </a:rPr>
              <a:t>tomasz.ossowski@uwr.edu.pl</a:t>
            </a:r>
            <a:r>
              <a:rPr lang="pl-PL" dirty="0"/>
              <a:t>)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dirty="0"/>
              <a:t>Można </a:t>
            </a:r>
            <a:r>
              <a:rPr lang="pl-PL" dirty="0">
                <a:solidFill>
                  <a:srgbClr val="FF0000"/>
                </a:solidFill>
              </a:rPr>
              <a:t>przed złożeniem dokumentów </a:t>
            </a:r>
            <a:r>
              <a:rPr lang="pl-PL" dirty="0"/>
              <a:t>skonsultować ich poprawność i treść (osobiście bądź za pośrednictwem poczty elektronicznej)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dirty="0"/>
              <a:t>Elektronicznie można złożyć tylko dokumenty potwierdzone podpisem zaufanym.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dirty="0"/>
              <a:t>Dokumenty z tradycyjnymi podpisami składamy w wersji papierowej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D651EB20-60AF-0F6C-57BE-6E7A70908D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4088" y="1988840"/>
            <a:ext cx="2936974" cy="203718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E63B79A1-924B-C93A-4F5A-4898FD7017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87624" y="1937790"/>
            <a:ext cx="4029160" cy="1944216"/>
          </a:xfrm>
          <a:prstGeom prst="rect">
            <a:avLst/>
          </a:prstGeom>
        </p:spPr>
      </p:pic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581CA961-CD68-999D-E1F6-F41D90262877}"/>
              </a:ext>
            </a:extLst>
          </p:cNvPr>
          <p:cNvCxnSpPr>
            <a:cxnSpLocks/>
          </p:cNvCxnSpPr>
          <p:nvPr/>
        </p:nvCxnSpPr>
        <p:spPr>
          <a:xfrm>
            <a:off x="2771800" y="3429000"/>
            <a:ext cx="280831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27EB344-E457-1959-B6F4-105ED95D18A7}"/>
              </a:ext>
            </a:extLst>
          </p:cNvPr>
          <p:cNvSpPr txBox="1"/>
          <p:nvPr/>
        </p:nvSpPr>
        <p:spPr>
          <a:xfrm>
            <a:off x="2421310" y="3290501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solidFill>
                  <a:srgbClr val="FF0000"/>
                </a:solidFill>
              </a:rPr>
              <a:t>klik</a:t>
            </a:r>
          </a:p>
        </p:txBody>
      </p:sp>
    </p:spTree>
    <p:extLst>
      <p:ext uri="{BB962C8B-B14F-4D97-AF65-F5344CB8AC3E}">
        <p14:creationId xmlns:p14="http://schemas.microsoft.com/office/powerpoint/2010/main" val="63812933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11873</TotalTime>
  <Words>749</Words>
  <Application>Microsoft Office PowerPoint</Application>
  <PresentationFormat>Pokaz na ekranie (4:3)</PresentationFormat>
  <Paragraphs>85</Paragraphs>
  <Slides>9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</vt:lpstr>
      <vt:lpstr>Century Gothic</vt:lpstr>
      <vt:lpstr>Times New Roman</vt:lpstr>
      <vt:lpstr>Wingdings</vt:lpstr>
      <vt:lpstr>Motyw pakietu Office</vt:lpstr>
      <vt:lpstr>Spotkanie informacyjne – obowiązkowe praktyki zawodowe WFA  Tomasz Ossowski  </vt:lpstr>
      <vt:lpstr>Prezentacja programu PowerPoint</vt:lpstr>
      <vt:lpstr>Ścieżki realizacji praktyk</vt:lpstr>
      <vt:lpstr>Dokumentacja</vt:lpstr>
      <vt:lpstr>Procedury</vt:lpstr>
      <vt:lpstr>Procedury</vt:lpstr>
      <vt:lpstr>Praktyka badawcza</vt:lpstr>
      <vt:lpstr>Uwagi końcowe</vt:lpstr>
      <vt:lpstr>Uwagi końcowe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OSSM - Radom</dc:title>
  <dc:creator>RI</dc:creator>
  <cp:lastModifiedBy>Tomasz Ossowski</cp:lastModifiedBy>
  <cp:revision>1226</cp:revision>
  <dcterms:created xsi:type="dcterms:W3CDTF">2009-04-29T10:23:04Z</dcterms:created>
  <dcterms:modified xsi:type="dcterms:W3CDTF">2026-04-22T12:35:35Z</dcterms:modified>
</cp:coreProperties>
</file>